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5"/>
  </p:notesMasterIdLst>
  <p:handoutMasterIdLst>
    <p:handoutMasterId r:id="rId16"/>
  </p:handoutMasterIdLst>
  <p:sldIdLst>
    <p:sldId id="289" r:id="rId8"/>
    <p:sldId id="290" r:id="rId9"/>
    <p:sldId id="291" r:id="rId10"/>
    <p:sldId id="303" r:id="rId11"/>
    <p:sldId id="308" r:id="rId12"/>
    <p:sldId id="304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6" autoAdjust="0"/>
    <p:restoredTop sz="91358"/>
  </p:normalViewPr>
  <p:slideViewPr>
    <p:cSldViewPr snapToGrid="0" snapToObjects="1">
      <p:cViewPr varScale="1">
        <p:scale>
          <a:sx n="111" d="100"/>
          <a:sy n="111" d="100"/>
        </p:scale>
        <p:origin x="15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3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E288-B458-1A41-979E-23A7AED38776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684F9-A8D1-9D41-B206-DDB786AB4188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4E4CD-9B8E-1F45-B7DD-8F6AE84BB1E7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A5468-C59C-E647-8769-A2D21886D924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EDA6-86E2-6E43-B31A-90FFD81B5801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2C-C618-8F49-B5E6-4339CC3FF9ED}" type="datetime1">
              <a:rPr lang="en-US" smtClean="0"/>
              <a:t>9/2/18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4E89-8761-D94D-A72B-639A6BD3D929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A2B23-D53F-8B47-A82F-B551C2175A30}" type="datetime1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D832-762C-FC46-998C-F52B8D156B93}" type="datetime1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19EE4-AB3A-2F4D-862A-C0636EFA7A3F}" type="datetime1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EFD7-2F62-EC4A-A7C1-BEACC9B49CEC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0EDFA-D7D3-F742-A9BC-F32F5FAC8827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9841D-5E43-844D-ADAC-0E0ACC767A95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0373A-1F04-5949-9849-18ADB2EBE433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B563-4834-064B-95D3-8D2D5A8EFF11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BFB1-3959-8E41-B1A4-263668250B75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E214-6B83-EA49-9DEF-C2FFB507B59D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EFEA-054A-694F-8906-D42E199C4225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2617-16C5-4E40-B775-2C141197EE58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87DB-4F75-D34D-BEBB-EEADBA8C94C4}" type="datetime1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5C3A-CD4B-7741-B347-B9483E24D34A}" type="datetime1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7CDF1-AB83-D84D-B6FD-1F0DAFCC98D4}" type="datetime1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7798-D072-674D-82CB-3A681D699B38}" type="datetime1">
              <a:rPr lang="en-US" smtClean="0"/>
              <a:t>9/2/18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EC7C-18FE-6E48-950E-666D9EAD17F7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AF07A-F150-EF4A-A14B-DDBB88CBA2FA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C1EE6-2C90-B247-858E-311EAED728EE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5E7F-6C4A-7243-90A1-63E6CC827A9B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4EFF-F58F-5D46-9E3F-9AACFADEBDE7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A6D8-673A-1844-9AF3-6CAE4796007B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0342-FA13-C745-8012-14E970424558}" type="datetime1">
              <a:rPr lang="en-US" smtClean="0"/>
              <a:t>9/2/18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739D-31B4-BB41-BEF3-6C59D5CF8883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858B-8E62-EE49-B48A-92CBBBA24352}" type="datetime1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6F68-D18C-9D45-8BF7-AA075CEA92BE}" type="datetime1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F50A-0FFF-BB4A-B438-14528229FF61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0E82-1069-0A49-BCBE-399C0125B698}" type="datetime1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EF4E-B2E1-0B4D-921D-933CA24FB83A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9230-E499-B54D-92D6-B997A2273CB9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AE85A-D2F8-0147-9051-5F38E30F654B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7F1C-6B99-7A41-B0D0-286EC2864DA2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892A9-FC13-2C46-8885-69C19483F5B5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D8B6-977A-0B4E-B1BF-2420D20619B7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9A06B-9C1C-1447-A086-9E9A3B5F1212}" type="datetime1">
              <a:rPr lang="en-US" smtClean="0"/>
              <a:t>9/2/18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7820E-BEA1-8449-9898-724DA1036ACD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3066-D13E-D746-8FFE-3257DE146ECF}" type="datetime1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093F4-C96F-9941-9DBD-9283FA8C256B}" type="datetime1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9666C-00C0-9F4B-BE32-9F37AF1AC296}" type="datetime1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21D1B-9F42-2C4B-84FA-4E6C13B58665}" type="datetime1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1EC6-ABAB-E940-87B1-6FEEE9000DC8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4DE7-5DAD-0C41-B110-E9940582B3C4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16DE-A5A3-B34C-A7D6-F54D51C0CD89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2EE-BD64-4C40-9128-8AF615CD96D9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579BB-7818-224F-8E2E-86985CF0CD88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F511-AEE9-B04C-AFD7-C509BD2866C2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748A-BC79-2148-9991-EC2A69A524E7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DC0A-598A-8740-BD66-FE003DB89BDE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1B106-2B90-5D47-8DE6-50AF2FA673E5}" type="datetime1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4BA9C-FCC5-B141-AC01-5CBC40B87F1E}" type="datetime1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0822-5CAA-FF43-8FAA-0F2632E4D766}" type="datetime1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6AD3D-2CCC-E841-A94C-9239B97AA9E1}" type="datetime1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9FFD4-5931-0D4D-92B8-C9D93B723ADB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9864-35F5-E447-9DD0-B9BAE686E7C3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2E77-BFFC-714C-BC5F-8DEA590C9934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17F1-04B8-ED4D-965A-3C2FA5190EDC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ADBBE23-3039-6A47-B7A6-5D6DBFACBA0B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CD6E032-A2E3-094C-87C3-82226295ED29}" type="datetime1">
              <a:rPr lang="en-US" smtClean="0"/>
              <a:t>9/2/18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9/2/18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DF4A-4E78-464F-8A25-586A92D98954}" type="datetime1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5F9B051-90A8-7148-A78E-2426D84090BC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C3549E19-E893-E740-AB8F-1BBDE41B7FC2}" type="datetime1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2E074BC-33DC-6E42-B881-30FE5A414BC8}" type="datetime1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034DA46-6C4F-8F48-A6AE-11B9D89BFF3F}" type="datetime1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99DE3E-A62B-8A4F-A0AF-A7085485F1C3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C27AAE5C-6352-9B4B-96DB-0B5F990E6CB4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F4FE0E85-606C-2641-9F63-A6C4E2D89E38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8DBA689-F24B-4B4F-8906-DADBC6979BF6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12D7-E8BA-FB48-8B3F-22B65C4BE177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789B-33CC-FE40-BE01-2510AA381254}" type="datetime1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6F51F97-7F7B-A54D-8D83-B83A45175501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8940FFF-D9B4-1449-AD34-742C255B39FB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F02C9-9BD6-D742-AA72-8CDEEC2A9CF4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8A12067-8EB8-BD4E-A48E-632DB173FB18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07C7E5F-79D1-BF43-AAE2-8C14BC21DA54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307B1-3B10-0648-8C22-9EB9BD7B804D}" type="datetime1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F315515-09E8-7049-8BC0-1ADC62D25AB5}" type="datetime1">
              <a:rPr lang="en-US" smtClean="0"/>
              <a:t>9/2/18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9/02/2018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Lesson 5: </a:t>
            </a:r>
            <a:br>
              <a:rPr lang="en-US" dirty="0"/>
            </a:br>
            <a:r>
              <a:rPr lang="en-US" dirty="0"/>
              <a:t>wall following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wall following?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3622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Wall Following is when your robot moves along the wall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1600" dirty="0"/>
              <a:t>This helps ensure that your robot moves straight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On many FIRST LEGO League fields you might find that the layout is open enough to ride the wall/follow the wall.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923D5A-E513-E748-93E0-CA361EE201F6}"/>
              </a:ext>
            </a:extLst>
          </p:cNvPr>
          <p:cNvGrpSpPr/>
          <p:nvPr/>
        </p:nvGrpSpPr>
        <p:grpSpPr>
          <a:xfrm>
            <a:off x="1356113" y="3114821"/>
            <a:ext cx="6438399" cy="3122624"/>
            <a:chOff x="1096720" y="2762917"/>
            <a:chExt cx="7474224" cy="3624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0E8AE3-80DC-4D4A-90CC-666296E6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720" y="2762917"/>
              <a:ext cx="7474224" cy="36249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E2820B-8D35-9D4D-A82F-65ABA431B491}"/>
                </a:ext>
              </a:extLst>
            </p:cNvPr>
            <p:cNvCxnSpPr>
              <a:cxnSpLocks/>
            </p:cNvCxnSpPr>
            <p:nvPr/>
          </p:nvCxnSpPr>
          <p:spPr>
            <a:xfrm>
              <a:off x="1486010" y="6246095"/>
              <a:ext cx="223255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30D85E-DA7B-1A48-BF15-82920D1016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57666" y="3027680"/>
              <a:ext cx="1" cy="321841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6E0E55-0FF5-8C47-8C79-C5D19C252715}"/>
                </a:ext>
              </a:extLst>
            </p:cNvPr>
            <p:cNvCxnSpPr>
              <a:cxnSpLocks/>
            </p:cNvCxnSpPr>
            <p:nvPr/>
          </p:nvCxnSpPr>
          <p:spPr>
            <a:xfrm>
              <a:off x="4335502" y="6253950"/>
              <a:ext cx="359945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01FC465-FD64-FF49-A5B4-7C0C4D40B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7454" y="1797743"/>
            <a:ext cx="3390900" cy="135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Staying on a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4"/>
            <a:ext cx="4681960" cy="4182746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Wall Following can be accomplished with both programming and building techniques.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In programming, you can set the steering block slightly positive or negative so that the robot will curve into the wall while moving forward.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In addition, wheels can be used to smoothly ride along the wall.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1600" dirty="0"/>
              <a:t>This is may be especially critical if the table walls have rough paint or imperfections (wood knots, screw holes, etc.)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3E4E2-DD29-AD47-A303-5FD6F55B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023" y="3522896"/>
            <a:ext cx="3435763" cy="25768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552AA6-A56C-A540-AF38-9175B920C3D8}"/>
              </a:ext>
            </a:extLst>
          </p:cNvPr>
          <p:cNvSpPr/>
          <p:nvPr/>
        </p:nvSpPr>
        <p:spPr>
          <a:xfrm>
            <a:off x="6409509" y="5364480"/>
            <a:ext cx="679268" cy="600891"/>
          </a:xfrm>
          <a:prstGeom prst="ellipse">
            <a:avLst/>
          </a:prstGeom>
          <a:noFill/>
          <a:ln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76F2D5-DF8E-9F48-AFF8-4F0AB570D003}"/>
              </a:ext>
            </a:extLst>
          </p:cNvPr>
          <p:cNvSpPr/>
          <p:nvPr/>
        </p:nvSpPr>
        <p:spPr>
          <a:xfrm>
            <a:off x="6839984" y="2560319"/>
            <a:ext cx="379422" cy="378287"/>
          </a:xfrm>
          <a:prstGeom prst="ellipse">
            <a:avLst/>
          </a:prstGeom>
          <a:noFill/>
          <a:ln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9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BD3B-40A4-FC4A-BC39-616C1A9D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Staying on the wall,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C2-21FF-634E-BE9F-80A3E9E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773266" cy="4733392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Teams have the option of building an arm or clamp that holds on to the wall as it rides it</a:t>
            </a:r>
          </a:p>
          <a:p>
            <a:r>
              <a:rPr lang="en-US" sz="1800" b="1" dirty="0"/>
              <a:t>Pros:</a:t>
            </a:r>
          </a:p>
          <a:p>
            <a:pPr lvl="1"/>
            <a:r>
              <a:rPr lang="en-US" sz="1600" dirty="0"/>
              <a:t>The robot will reliably stay along the wall</a:t>
            </a:r>
          </a:p>
          <a:p>
            <a:r>
              <a:rPr lang="en-US" sz="1800" b="1" dirty="0"/>
              <a:t>Cons:</a:t>
            </a:r>
          </a:p>
          <a:p>
            <a:pPr lvl="1"/>
            <a:r>
              <a:rPr lang="en-US" sz="1600" dirty="0"/>
              <a:t>The rules usually require that the robot stay in base at launch (inside the walls)</a:t>
            </a:r>
          </a:p>
          <a:p>
            <a:pPr lvl="2"/>
            <a:r>
              <a:rPr lang="en-US" sz="1400" dirty="0"/>
              <a:t>The arm must extend only after launch, thus requiring a passive or motorized mechanism to drop later</a:t>
            </a:r>
          </a:p>
          <a:p>
            <a:pPr lvl="1"/>
            <a:r>
              <a:rPr lang="en-US" sz="1600" dirty="0"/>
              <a:t>The rules in some years have required that the robot not be past base even on the return</a:t>
            </a:r>
          </a:p>
          <a:p>
            <a:pPr lvl="2"/>
            <a:r>
              <a:rPr lang="en-US" sz="1400" dirty="0"/>
              <a:t>Therefore the robot may need to bring the arm back up</a:t>
            </a:r>
          </a:p>
          <a:p>
            <a:pPr lvl="1"/>
            <a:r>
              <a:rPr lang="en-US" sz="1600" dirty="0"/>
              <a:t>Some venues have poles that would prevent your robot from riding the wall</a:t>
            </a:r>
          </a:p>
          <a:p>
            <a:r>
              <a:rPr lang="en-US" sz="1800" b="1" dirty="0"/>
              <a:t>Note:</a:t>
            </a:r>
          </a:p>
          <a:p>
            <a:pPr lvl="1"/>
            <a:r>
              <a:rPr lang="en-US" sz="1600" dirty="0"/>
              <a:t>Make sure that it will work for both 2.5 and 3.5 in wall heights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9150F-DBF5-7847-99CC-4B800B99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BF585-CFB2-9E4C-BB20-85CC8901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644" y="4338057"/>
            <a:ext cx="2406225" cy="19009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BBE18-476E-2746-8B66-5B2E42C612A6}"/>
              </a:ext>
            </a:extLst>
          </p:cNvPr>
          <p:cNvGrpSpPr/>
          <p:nvPr/>
        </p:nvGrpSpPr>
        <p:grpSpPr>
          <a:xfrm>
            <a:off x="5468475" y="2093744"/>
            <a:ext cx="955040" cy="1534160"/>
            <a:chOff x="6868160" y="2006809"/>
            <a:chExt cx="955040" cy="15341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6A3282-952F-7E4F-B896-DB7C7EBAD21B}"/>
                </a:ext>
              </a:extLst>
            </p:cNvPr>
            <p:cNvSpPr/>
            <p:nvPr/>
          </p:nvSpPr>
          <p:spPr>
            <a:xfrm>
              <a:off x="6868160" y="2006809"/>
              <a:ext cx="193040" cy="153416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2EDD04-9A53-A042-8C7C-B793A35FA2EC}"/>
                </a:ext>
              </a:extLst>
            </p:cNvPr>
            <p:cNvSpPr/>
            <p:nvPr/>
          </p:nvSpPr>
          <p:spPr>
            <a:xfrm>
              <a:off x="7132320" y="2316689"/>
              <a:ext cx="650240" cy="9144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7D482F-3539-AE41-A207-89D4BEF27ED7}"/>
                </a:ext>
              </a:extLst>
            </p:cNvPr>
            <p:cNvSpPr/>
            <p:nvPr/>
          </p:nvSpPr>
          <p:spPr>
            <a:xfrm>
              <a:off x="709168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31C4AC7-7BC1-7841-BC8C-17EABFA72452}"/>
                </a:ext>
              </a:extLst>
            </p:cNvPr>
            <p:cNvSpPr/>
            <p:nvPr/>
          </p:nvSpPr>
          <p:spPr>
            <a:xfrm>
              <a:off x="771144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D75EA4-5789-4948-A75E-8414A076EC45}"/>
              </a:ext>
            </a:extLst>
          </p:cNvPr>
          <p:cNvSpPr txBox="1"/>
          <p:nvPr/>
        </p:nvSpPr>
        <p:spPr>
          <a:xfrm>
            <a:off x="5638644" y="1535119"/>
            <a:ext cx="3207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 that drops and clamps on to wall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C620F-BB16-724E-A288-E37AC21407E2}"/>
              </a:ext>
            </a:extLst>
          </p:cNvPr>
          <p:cNvSpPr/>
          <p:nvPr/>
        </p:nvSpPr>
        <p:spPr>
          <a:xfrm>
            <a:off x="5393002" y="2682090"/>
            <a:ext cx="436880" cy="87085"/>
          </a:xfrm>
          <a:prstGeom prst="rect">
            <a:avLst/>
          </a:prstGeom>
          <a:solidFill>
            <a:srgbClr val="FF3FFF"/>
          </a:solidFill>
          <a:ln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B1DE88-8D6D-9A4F-A82C-DE4A8B30402F}"/>
              </a:ext>
            </a:extLst>
          </p:cNvPr>
          <p:cNvSpPr/>
          <p:nvPr/>
        </p:nvSpPr>
        <p:spPr>
          <a:xfrm>
            <a:off x="5386469" y="2540910"/>
            <a:ext cx="45719" cy="315351"/>
          </a:xfrm>
          <a:prstGeom prst="rect">
            <a:avLst/>
          </a:prstGeom>
          <a:solidFill>
            <a:srgbClr val="FF3FFF"/>
          </a:solidFill>
          <a:ln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3.googleusercontent.com/9nJyLvnbWWsgXTXVC9jbq6qOqBx7-uoShLSs988doeTCBnXYvLAY7Xgc-63lvdbCXkGqDmTgXg40jIP5Si_Trzohea8izBTUOD00d880npztWlnHlKVkL06DbuLE94jaolZ-7s8Q">
            <a:extLst>
              <a:ext uri="{FF2B5EF4-FFF2-40B4-BE49-F238E27FC236}">
                <a16:creationId xmlns:a16="http://schemas.microsoft.com/office/drawing/2014/main" id="{000353A1-7757-7643-BD05-A0C4034D0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52639" y="1901183"/>
            <a:ext cx="2028497" cy="205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36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THE WALL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4"/>
            <a:ext cx="6126481" cy="4503964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Depending on the direction of the robot when turning off a wall, different techniques must be used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In the situation in Figure 1, when the robot tries to move off the wall, the rear of the robot will hit the wall.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1600" dirty="0"/>
              <a:t>Programming Solution:  Make the robot curve off the wall smoothly instead of doing a sharp turn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1600" dirty="0"/>
              <a:t>Building Solution:  Add small wheels to make the connection between the wall and the robot more smooth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In the situation in Figure 2, a sharp turn will work because the rear of the robot is turning off the wall.</a:t>
            </a:r>
          </a:p>
          <a:p>
            <a:pPr marL="666900" lvl="1" indent="-342900">
              <a:buFont typeface="Arial" charset="0"/>
              <a:buChar char="•"/>
            </a:pPr>
            <a:endParaRPr lang="en-US" sz="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64854E-447A-5E42-92EB-2A7A5E1E51AC}"/>
              </a:ext>
            </a:extLst>
          </p:cNvPr>
          <p:cNvGrpSpPr/>
          <p:nvPr/>
        </p:nvGrpSpPr>
        <p:grpSpPr>
          <a:xfrm>
            <a:off x="7321006" y="4598578"/>
            <a:ext cx="1107440" cy="1534160"/>
            <a:chOff x="6868160" y="4131218"/>
            <a:chExt cx="1107440" cy="1534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7E938-0730-0D4D-943A-EAF34FCB70BC}"/>
                </a:ext>
              </a:extLst>
            </p:cNvPr>
            <p:cNvSpPr/>
            <p:nvPr/>
          </p:nvSpPr>
          <p:spPr>
            <a:xfrm>
              <a:off x="6868160" y="4131218"/>
              <a:ext cx="193040" cy="153416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BFF10F0-F085-B346-AD47-42A7F082CD1F}"/>
                </a:ext>
              </a:extLst>
            </p:cNvPr>
            <p:cNvSpPr/>
            <p:nvPr/>
          </p:nvSpPr>
          <p:spPr>
            <a:xfrm>
              <a:off x="7132320" y="4441098"/>
              <a:ext cx="650240" cy="914400"/>
            </a:xfrm>
            <a:prstGeom prst="roundRect">
              <a:avLst/>
            </a:prstGeom>
            <a:solidFill>
              <a:srgbClr val="FF0000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4C06D1-C02B-8242-80AF-55C281376B56}"/>
                </a:ext>
              </a:extLst>
            </p:cNvPr>
            <p:cNvSpPr/>
            <p:nvPr/>
          </p:nvSpPr>
          <p:spPr>
            <a:xfrm>
              <a:off x="7091680" y="4959258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D22650-119F-3D41-B43E-3B028D61530B}"/>
                </a:ext>
              </a:extLst>
            </p:cNvPr>
            <p:cNvSpPr/>
            <p:nvPr/>
          </p:nvSpPr>
          <p:spPr>
            <a:xfrm>
              <a:off x="7711440" y="4959258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DFC61444-334F-164F-A0E7-1062EC6011C4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rot="5400000" flipH="1" flipV="1">
              <a:off x="7665720" y="4131218"/>
              <a:ext cx="101600" cy="518160"/>
            </a:xfrm>
            <a:prstGeom prst="bentConnector2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C2679-692E-E24A-9F5F-F16572EB44F4}"/>
              </a:ext>
            </a:extLst>
          </p:cNvPr>
          <p:cNvGrpSpPr/>
          <p:nvPr/>
        </p:nvGrpSpPr>
        <p:grpSpPr>
          <a:xfrm>
            <a:off x="7321006" y="2006809"/>
            <a:ext cx="955040" cy="1534160"/>
            <a:chOff x="6868160" y="2006809"/>
            <a:chExt cx="955040" cy="15341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351A21-DDFB-794F-A808-940F929D04CD}"/>
                </a:ext>
              </a:extLst>
            </p:cNvPr>
            <p:cNvSpPr/>
            <p:nvPr/>
          </p:nvSpPr>
          <p:spPr>
            <a:xfrm>
              <a:off x="6868160" y="2006809"/>
              <a:ext cx="193040" cy="153416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E715D6A-4D2D-7343-A169-ADD432684AC6}"/>
                </a:ext>
              </a:extLst>
            </p:cNvPr>
            <p:cNvSpPr/>
            <p:nvPr/>
          </p:nvSpPr>
          <p:spPr>
            <a:xfrm>
              <a:off x="7132320" y="2316689"/>
              <a:ext cx="650240" cy="9144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E14601-CA04-C94D-A569-8342E09B4554}"/>
                </a:ext>
              </a:extLst>
            </p:cNvPr>
            <p:cNvSpPr/>
            <p:nvPr/>
          </p:nvSpPr>
          <p:spPr>
            <a:xfrm>
              <a:off x="709168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3743EE-8637-2644-96A5-F7AAB4CFB2DC}"/>
                </a:ext>
              </a:extLst>
            </p:cNvPr>
            <p:cNvSpPr/>
            <p:nvPr/>
          </p:nvSpPr>
          <p:spPr>
            <a:xfrm>
              <a:off x="7711440" y="2834849"/>
              <a:ext cx="111760" cy="304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7C9A1B-04A0-A54D-9B9B-2C9FAAFFDD21}"/>
              </a:ext>
            </a:extLst>
          </p:cNvPr>
          <p:cNvSpPr txBox="1"/>
          <p:nvPr/>
        </p:nvSpPr>
        <p:spPr>
          <a:xfrm>
            <a:off x="7321006" y="1618030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0DAF41-F8C7-0348-87FB-2DB45D2EF353}"/>
              </a:ext>
            </a:extLst>
          </p:cNvPr>
          <p:cNvSpPr txBox="1"/>
          <p:nvPr/>
        </p:nvSpPr>
        <p:spPr>
          <a:xfrm>
            <a:off x="7321006" y="4242161"/>
            <a:ext cx="103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C75FE73D-ED81-5645-9B8F-9E21CFC496B4}"/>
              </a:ext>
            </a:extLst>
          </p:cNvPr>
          <p:cNvSpPr/>
          <p:nvPr/>
        </p:nvSpPr>
        <p:spPr>
          <a:xfrm rot="5400000">
            <a:off x="7086869" y="5210234"/>
            <a:ext cx="1109378" cy="1157214"/>
          </a:xfrm>
          <a:prstGeom prst="arc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760D052-F87F-9344-A70F-B9E31634D7AF}"/>
              </a:ext>
            </a:extLst>
          </p:cNvPr>
          <p:cNvSpPr/>
          <p:nvPr/>
        </p:nvSpPr>
        <p:spPr>
          <a:xfrm rot="16200000" flipH="1">
            <a:off x="7629254" y="2586595"/>
            <a:ext cx="1109378" cy="1157214"/>
          </a:xfrm>
          <a:prstGeom prst="arc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03068A7-8B42-1048-BD59-5CD0462455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31612" y="1987362"/>
            <a:ext cx="101600" cy="518160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DA1C-259F-4546-B7F4-00C5A0C5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  <a:r>
              <a:rPr lang="en-US"/>
              <a:t>:  Apply these techniques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84E2E-BAD7-3F48-949B-0F9B982B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05AEC-B0B7-A044-A615-8CD6760DA1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091" y="1610652"/>
            <a:ext cx="8364605" cy="45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4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9/02/2018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25647</TotalTime>
  <Words>472</Words>
  <Application>Microsoft Macintosh PowerPoint</Application>
  <PresentationFormat>On-screen Show (4:3)</PresentationFormat>
  <Paragraphs>46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Lesson 5:  wall following</vt:lpstr>
      <vt:lpstr>What is wall following?</vt:lpstr>
      <vt:lpstr>Staying on a WALL</vt:lpstr>
      <vt:lpstr>Staying on the wall, continued</vt:lpstr>
      <vt:lpstr>MOVING AWAY FROM THE WALL</vt:lpstr>
      <vt:lpstr>WHAT’S Next:  Apply these techniques</vt:lpstr>
      <vt:lpstr>Credits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228</cp:revision>
  <cp:lastPrinted>2016-08-04T16:20:00Z</cp:lastPrinted>
  <dcterms:created xsi:type="dcterms:W3CDTF">2014-10-28T21:59:38Z</dcterms:created>
  <dcterms:modified xsi:type="dcterms:W3CDTF">2018-09-02T20:44:50Z</dcterms:modified>
</cp:coreProperties>
</file>